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Montserrat"/>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ontserrat-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03ec962b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03ec962b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03ec962b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03ec962b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03ec962b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03ec962b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03ec962b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d03ec962b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03ec962b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d03ec962b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d03ec962b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d03ec962b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03ec962b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d03ec962b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03ec962b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03ec962b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03ec962b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03ec962b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d03ec962b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d03ec962b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03aebfdb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03aebfdb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03ec962b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03ec962b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fb12176b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fb12176b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fb12176b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fb12176b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d03ec962b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d03ec962b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05fede4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d05fede4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d05fede4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d05fede4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05fede43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d05fede43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05fede43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d05fede43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d05fede43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d05fede43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05fede43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05fede43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03ec962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03ec962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d05fede43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d05fede43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d05fede43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d05fede43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d05fede43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d05fede43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d05fede43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d05fede43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d05fede43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d05fede43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d05fede43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d05fede43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05fede43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d05fede43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d05fede43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d05fede43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d05fede43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d05fede43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d05fede43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d05fede43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03ec962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03ec962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d05fede43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d05fede43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03ec962b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03ec962b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d03ec962b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d03ec962b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03ec962b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d03ec962b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d03ec962b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03ec962b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d03ec962b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d03ec962b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jp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16000" y="1480300"/>
            <a:ext cx="59562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DSC 4310 Project 2</a:t>
            </a:r>
            <a:endParaRPr sz="2400"/>
          </a:p>
          <a:p>
            <a:pPr indent="0" lvl="0" marL="0" rtl="0" algn="l">
              <a:spcBef>
                <a:spcPts val="0"/>
              </a:spcBef>
              <a:spcAft>
                <a:spcPts val="0"/>
              </a:spcAft>
              <a:buSzPts val="990"/>
              <a:buNone/>
            </a:pPr>
            <a:r>
              <a:rPr lang="en" sz="2400"/>
              <a:t>Enhancing Classification and Prediction Performance: SVM, d-index and Bagging-SVM</a:t>
            </a:r>
            <a:endParaRPr sz="2400"/>
          </a:p>
        </p:txBody>
      </p:sp>
      <p:sp>
        <p:nvSpPr>
          <p:cNvPr id="135" name="Google Shape;135;p13"/>
          <p:cNvSpPr txBox="1"/>
          <p:nvPr>
            <p:ph idx="1" type="subTitle"/>
          </p:nvPr>
        </p:nvSpPr>
        <p:spPr>
          <a:xfrm>
            <a:off x="4285100" y="3336300"/>
            <a:ext cx="43668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Authors: Devin Duran, Adam Abid, Seth Kacura</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Loop - SVM and Metrics</a:t>
            </a:r>
            <a:endParaRPr/>
          </a:p>
        </p:txBody>
      </p:sp>
      <p:pic>
        <p:nvPicPr>
          <p:cNvPr id="190" name="Google Shape;190;p22"/>
          <p:cNvPicPr preferRelativeResize="0"/>
          <p:nvPr/>
        </p:nvPicPr>
        <p:blipFill>
          <a:blip r:embed="rId3">
            <a:alphaModFix/>
          </a:blip>
          <a:stretch>
            <a:fillRect/>
          </a:stretch>
        </p:blipFill>
        <p:spPr>
          <a:xfrm>
            <a:off x="1812600" y="1439938"/>
            <a:ext cx="5269652" cy="316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Loop - Diagnostic Index</a:t>
            </a:r>
            <a:endParaRPr/>
          </a:p>
        </p:txBody>
      </p:sp>
      <p:pic>
        <p:nvPicPr>
          <p:cNvPr id="196" name="Google Shape;196;p23"/>
          <p:cNvPicPr preferRelativeResize="0"/>
          <p:nvPr/>
        </p:nvPicPr>
        <p:blipFill>
          <a:blip r:embed="rId3">
            <a:alphaModFix/>
          </a:blip>
          <a:stretch>
            <a:fillRect/>
          </a:stretch>
        </p:blipFill>
        <p:spPr>
          <a:xfrm>
            <a:off x="1297497" y="1105325"/>
            <a:ext cx="6350356" cy="3835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Loop - Confusion Matrix Visualization</a:t>
            </a:r>
            <a:endParaRPr/>
          </a:p>
        </p:txBody>
      </p:sp>
      <p:sp>
        <p:nvSpPr>
          <p:cNvPr id="202" name="Google Shape;202;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24"/>
          <p:cNvPicPr preferRelativeResize="0"/>
          <p:nvPr/>
        </p:nvPicPr>
        <p:blipFill>
          <a:blip r:embed="rId3">
            <a:alphaModFix/>
          </a:blip>
          <a:stretch>
            <a:fillRect/>
          </a:stretch>
        </p:blipFill>
        <p:spPr>
          <a:xfrm>
            <a:off x="568388" y="1983150"/>
            <a:ext cx="8007224" cy="208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a:t>
            </a:r>
            <a:r>
              <a:rPr lang="en"/>
              <a:t>Kernel - Confusion Matrix and Metrics</a:t>
            </a:r>
            <a:endParaRPr/>
          </a:p>
        </p:txBody>
      </p:sp>
      <p:pic>
        <p:nvPicPr>
          <p:cNvPr id="209" name="Google Shape;209;p25"/>
          <p:cNvPicPr preferRelativeResize="0"/>
          <p:nvPr/>
        </p:nvPicPr>
        <p:blipFill>
          <a:blip r:embed="rId3">
            <a:alphaModFix/>
          </a:blip>
          <a:stretch>
            <a:fillRect/>
          </a:stretch>
        </p:blipFill>
        <p:spPr>
          <a:xfrm>
            <a:off x="141175" y="1450087"/>
            <a:ext cx="4346735" cy="1352225"/>
          </a:xfrm>
          <a:prstGeom prst="rect">
            <a:avLst/>
          </a:prstGeom>
          <a:noFill/>
          <a:ln>
            <a:noFill/>
          </a:ln>
        </p:spPr>
      </p:pic>
      <p:pic>
        <p:nvPicPr>
          <p:cNvPr id="210" name="Google Shape;210;p25"/>
          <p:cNvPicPr preferRelativeResize="0"/>
          <p:nvPr/>
        </p:nvPicPr>
        <p:blipFill>
          <a:blip r:embed="rId4">
            <a:alphaModFix/>
          </a:blip>
          <a:stretch>
            <a:fillRect/>
          </a:stretch>
        </p:blipFill>
        <p:spPr>
          <a:xfrm>
            <a:off x="5046975" y="1058325"/>
            <a:ext cx="3675026" cy="3821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a:t>
            </a:r>
            <a:r>
              <a:rPr lang="en"/>
              <a:t>Kernel - Confusion Matrix and Metrics</a:t>
            </a:r>
            <a:endParaRPr/>
          </a:p>
        </p:txBody>
      </p:sp>
      <p:sp>
        <p:nvSpPr>
          <p:cNvPr id="216" name="Google Shape;216;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metrics for the SVM using the linear kernel are perfect across the board</a:t>
            </a:r>
            <a:endParaRPr/>
          </a:p>
          <a:p>
            <a:pPr indent="-311150" lvl="0" marL="457200" rtl="0" algn="l">
              <a:spcBef>
                <a:spcPts val="0"/>
              </a:spcBef>
              <a:spcAft>
                <a:spcPts val="0"/>
              </a:spcAft>
              <a:buSzPts val="1300"/>
              <a:buChar char="●"/>
            </a:pPr>
            <a:r>
              <a:rPr lang="en"/>
              <a:t>This suggests that the iris data is linear and potentially linearly separable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RBF </a:t>
            </a:r>
            <a:r>
              <a:rPr lang="en"/>
              <a:t>Kernel - Confusion Matrix and Metrics</a:t>
            </a:r>
            <a:endParaRPr/>
          </a:p>
        </p:txBody>
      </p:sp>
      <p:pic>
        <p:nvPicPr>
          <p:cNvPr id="222" name="Google Shape;222;p27"/>
          <p:cNvPicPr preferRelativeResize="0"/>
          <p:nvPr/>
        </p:nvPicPr>
        <p:blipFill>
          <a:blip r:embed="rId3">
            <a:alphaModFix/>
          </a:blip>
          <a:stretch>
            <a:fillRect/>
          </a:stretch>
        </p:blipFill>
        <p:spPr>
          <a:xfrm>
            <a:off x="4572000" y="1567550"/>
            <a:ext cx="4279249" cy="1397700"/>
          </a:xfrm>
          <a:prstGeom prst="rect">
            <a:avLst/>
          </a:prstGeom>
          <a:noFill/>
          <a:ln>
            <a:noFill/>
          </a:ln>
        </p:spPr>
      </p:pic>
      <p:pic>
        <p:nvPicPr>
          <p:cNvPr id="223" name="Google Shape;223;p27"/>
          <p:cNvPicPr preferRelativeResize="0"/>
          <p:nvPr/>
        </p:nvPicPr>
        <p:blipFill>
          <a:blip r:embed="rId4">
            <a:alphaModFix/>
          </a:blip>
          <a:stretch>
            <a:fillRect/>
          </a:stretch>
        </p:blipFill>
        <p:spPr>
          <a:xfrm>
            <a:off x="427475" y="1415775"/>
            <a:ext cx="3459350" cy="359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RBF </a:t>
            </a:r>
            <a:r>
              <a:rPr lang="en"/>
              <a:t>Kernel - Confusion Matrix and Metrics</a:t>
            </a:r>
            <a:endParaRPr/>
          </a:p>
        </p:txBody>
      </p:sp>
      <p:sp>
        <p:nvSpPr>
          <p:cNvPr id="229" name="Google Shape;229;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SVM using the RBF Kernel also returns perfect metrics across the board</a:t>
            </a:r>
            <a:endParaRPr/>
          </a:p>
          <a:p>
            <a:pPr indent="-311150" lvl="0" marL="457200" rtl="0" algn="l">
              <a:spcBef>
                <a:spcPts val="0"/>
              </a:spcBef>
              <a:spcAft>
                <a:spcPts val="0"/>
              </a:spcAft>
              <a:buSzPts val="1300"/>
              <a:buChar char="●"/>
            </a:pPr>
            <a:r>
              <a:rPr lang="en"/>
              <a:t>This is interesting because, typically using the RBF on linear data does not lead to spectacular metrics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Polynomial </a:t>
            </a:r>
            <a:r>
              <a:rPr lang="en"/>
              <a:t>Kernel - Confusion Matrix and Metrics</a:t>
            </a:r>
            <a:endParaRPr/>
          </a:p>
        </p:txBody>
      </p:sp>
      <p:pic>
        <p:nvPicPr>
          <p:cNvPr id="235" name="Google Shape;235;p29"/>
          <p:cNvPicPr preferRelativeResize="0"/>
          <p:nvPr/>
        </p:nvPicPr>
        <p:blipFill>
          <a:blip r:embed="rId3">
            <a:alphaModFix/>
          </a:blip>
          <a:stretch>
            <a:fillRect/>
          </a:stretch>
        </p:blipFill>
        <p:spPr>
          <a:xfrm>
            <a:off x="126125" y="1567538"/>
            <a:ext cx="4685676" cy="1434524"/>
          </a:xfrm>
          <a:prstGeom prst="rect">
            <a:avLst/>
          </a:prstGeom>
          <a:noFill/>
          <a:ln>
            <a:noFill/>
          </a:ln>
        </p:spPr>
      </p:pic>
      <p:pic>
        <p:nvPicPr>
          <p:cNvPr id="236" name="Google Shape;236;p29"/>
          <p:cNvPicPr preferRelativeResize="0"/>
          <p:nvPr/>
        </p:nvPicPr>
        <p:blipFill>
          <a:blip r:embed="rId4">
            <a:alphaModFix/>
          </a:blip>
          <a:stretch>
            <a:fillRect/>
          </a:stretch>
        </p:blipFill>
        <p:spPr>
          <a:xfrm>
            <a:off x="5132600" y="976475"/>
            <a:ext cx="3729550" cy="3878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Polynomial </a:t>
            </a:r>
            <a:r>
              <a:rPr lang="en"/>
              <a:t>Kernel - Confusion Matrix and Metrics</a:t>
            </a:r>
            <a:endParaRPr/>
          </a:p>
        </p:txBody>
      </p:sp>
      <p:sp>
        <p:nvSpPr>
          <p:cNvPr id="242" name="Google Shape;242;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metrics for the SVM using the polynomial kernel are all very high, but not perfect</a:t>
            </a:r>
            <a:endParaRPr/>
          </a:p>
          <a:p>
            <a:pPr indent="-311150" lvl="0" marL="457200" rtl="0" algn="l">
              <a:spcBef>
                <a:spcPts val="0"/>
              </a:spcBef>
              <a:spcAft>
                <a:spcPts val="0"/>
              </a:spcAft>
              <a:buSzPts val="1300"/>
              <a:buChar char="●"/>
            </a:pPr>
            <a:r>
              <a:rPr lang="en"/>
              <a:t>As we see in the Confusion Matrix, the model only made one incorrect prediction</a:t>
            </a:r>
            <a:endParaRPr/>
          </a:p>
          <a:p>
            <a:pPr indent="-311150" lvl="0" marL="457200" rtl="0" algn="l">
              <a:spcBef>
                <a:spcPts val="0"/>
              </a:spcBef>
              <a:spcAft>
                <a:spcPts val="0"/>
              </a:spcAft>
              <a:buSzPts val="1300"/>
              <a:buChar char="●"/>
            </a:pPr>
            <a:r>
              <a:rPr lang="en"/>
              <a:t>The model predicts one of the observations to be of virginica variety when it is actually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Sigmoid Kernel - Confusion Matrix and Metrics</a:t>
            </a:r>
            <a:endParaRPr/>
          </a:p>
        </p:txBody>
      </p:sp>
      <p:pic>
        <p:nvPicPr>
          <p:cNvPr id="248" name="Google Shape;248;p31"/>
          <p:cNvPicPr preferRelativeResize="0"/>
          <p:nvPr/>
        </p:nvPicPr>
        <p:blipFill>
          <a:blip r:embed="rId3">
            <a:alphaModFix/>
          </a:blip>
          <a:stretch>
            <a:fillRect/>
          </a:stretch>
        </p:blipFill>
        <p:spPr>
          <a:xfrm>
            <a:off x="4078350" y="1854053"/>
            <a:ext cx="5008026" cy="1435400"/>
          </a:xfrm>
          <a:prstGeom prst="rect">
            <a:avLst/>
          </a:prstGeom>
          <a:noFill/>
          <a:ln>
            <a:noFill/>
          </a:ln>
        </p:spPr>
      </p:pic>
      <p:pic>
        <p:nvPicPr>
          <p:cNvPr id="249" name="Google Shape;249;p31"/>
          <p:cNvPicPr preferRelativeResize="0"/>
          <p:nvPr/>
        </p:nvPicPr>
        <p:blipFill>
          <a:blip r:embed="rId4">
            <a:alphaModFix/>
          </a:blip>
          <a:stretch>
            <a:fillRect/>
          </a:stretch>
        </p:blipFill>
        <p:spPr>
          <a:xfrm>
            <a:off x="190950" y="1469475"/>
            <a:ext cx="3401550" cy="3537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Objectives:</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Part 1: We will create an SVM classifier and run it on the well-structured Iris dataset</a:t>
            </a:r>
            <a:endParaRPr/>
          </a:p>
          <a:p>
            <a:pPr indent="-311150" lvl="0" marL="457200" rtl="0" algn="l">
              <a:spcBef>
                <a:spcPts val="0"/>
              </a:spcBef>
              <a:spcAft>
                <a:spcPts val="0"/>
              </a:spcAft>
              <a:buSzPts val="1300"/>
              <a:buChar char="●"/>
            </a:pPr>
            <a:r>
              <a:rPr lang="en"/>
              <a:t>Part 2: We will </a:t>
            </a:r>
            <a:r>
              <a:rPr lang="en"/>
              <a:t>implement</a:t>
            </a:r>
            <a:r>
              <a:rPr lang="en"/>
              <a:t> a bagging SVM for multiple datasets and compare its performance on these to a simple SVM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Sigmoid Kernel - Confusion Matrix and Metrics</a:t>
            </a:r>
            <a:endParaRPr/>
          </a:p>
        </p:txBody>
      </p:sp>
      <p:sp>
        <p:nvSpPr>
          <p:cNvPr id="255" name="Google Shape;255;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While the metrics for the other kernels are very high or even perfect, the same can not be said for the sigmoid kernel</a:t>
            </a:r>
            <a:endParaRPr/>
          </a:p>
          <a:p>
            <a:pPr indent="-311150" lvl="0" marL="457200" rtl="0" algn="l">
              <a:spcBef>
                <a:spcPts val="0"/>
              </a:spcBef>
              <a:spcAft>
                <a:spcPts val="0"/>
              </a:spcAft>
              <a:buSzPts val="1300"/>
              <a:buChar char="●"/>
            </a:pPr>
            <a:r>
              <a:rPr lang="en"/>
              <a:t>Its only correct predictions are correctly predicting the versicolor variety 7 times</a:t>
            </a:r>
            <a:endParaRPr/>
          </a:p>
          <a:p>
            <a:pPr indent="-311150" lvl="0" marL="457200" rtl="0" algn="l">
              <a:spcBef>
                <a:spcPts val="0"/>
              </a:spcBef>
              <a:spcAft>
                <a:spcPts val="0"/>
              </a:spcAft>
              <a:buSzPts val="1300"/>
              <a:buChar char="●"/>
            </a:pPr>
            <a:r>
              <a:rPr lang="en"/>
              <a:t>M</a:t>
            </a:r>
            <a:r>
              <a:rPr lang="en"/>
              <a:t>ost of the  metrics at around 0.14 to 0.18 the  ROC AUC score is about 0.31</a:t>
            </a:r>
            <a:endParaRPr/>
          </a:p>
          <a:p>
            <a:pPr indent="-311150" lvl="0" marL="457200" rtl="0" algn="l">
              <a:spcBef>
                <a:spcPts val="0"/>
              </a:spcBef>
              <a:spcAft>
                <a:spcPts val="0"/>
              </a:spcAft>
              <a:buSzPts val="1300"/>
              <a:buChar char="●"/>
            </a:pPr>
            <a:r>
              <a:rPr lang="en"/>
              <a:t>The d-index here is only 0.86</a:t>
            </a:r>
            <a:endParaRPr/>
          </a:p>
          <a:p>
            <a:pPr indent="-311150" lvl="0" marL="457200" rtl="0" algn="l">
              <a:spcBef>
                <a:spcPts val="0"/>
              </a:spcBef>
              <a:spcAft>
                <a:spcPts val="0"/>
              </a:spcAft>
              <a:buSzPts val="1300"/>
              <a:buChar char="●"/>
            </a:pPr>
            <a:r>
              <a:rPr lang="en"/>
              <a:t>It is very rare for the d-index to be less than one and this implies that the classification is worse than "chance level" classification under the sigmoid kernel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Metrics Visualization</a:t>
            </a:r>
            <a:endParaRPr/>
          </a:p>
        </p:txBody>
      </p:sp>
      <p:sp>
        <p:nvSpPr>
          <p:cNvPr id="261" name="Google Shape;261;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create a bar </a:t>
            </a:r>
            <a:r>
              <a:rPr lang="en"/>
              <a:t>graph</a:t>
            </a:r>
            <a:r>
              <a:rPr lang="en"/>
              <a:t> visualization that shows each metric score for each kernel, which are color-coded bars</a:t>
            </a:r>
            <a:endParaRPr/>
          </a:p>
          <a:p>
            <a:pPr indent="-311150" lvl="0" marL="457200" rtl="0" algn="l">
              <a:spcBef>
                <a:spcPts val="0"/>
              </a:spcBef>
              <a:spcAft>
                <a:spcPts val="0"/>
              </a:spcAft>
              <a:buSzPts val="1300"/>
              <a:buChar char="●"/>
            </a:pPr>
            <a:r>
              <a:rPr lang="en"/>
              <a:t>Obviously, since a perfect d-index is 2 and has a different coefficient from the rest, it will stick out</a:t>
            </a:r>
            <a:endParaRPr/>
          </a:p>
          <a:p>
            <a:pPr indent="-311150" lvl="0" marL="457200" rtl="0" algn="l">
              <a:spcBef>
                <a:spcPts val="0"/>
              </a:spcBef>
              <a:spcAft>
                <a:spcPts val="0"/>
              </a:spcAft>
              <a:buSzPts val="1300"/>
              <a:buChar char="●"/>
            </a:pPr>
            <a:r>
              <a:rPr lang="en"/>
              <a:t>Just because the d-index is ‘higher’ does not </a:t>
            </a:r>
            <a:r>
              <a:rPr lang="en"/>
              <a:t>necessarily mean it is better than the other metrics</a:t>
            </a:r>
            <a:endParaRPr/>
          </a:p>
          <a:p>
            <a:pPr indent="-311150" lvl="0" marL="457200" rtl="0" algn="l">
              <a:spcBef>
                <a:spcPts val="0"/>
              </a:spcBef>
              <a:spcAft>
                <a:spcPts val="0"/>
              </a:spcAft>
              <a:buSzPts val="1300"/>
              <a:buChar char="●"/>
            </a:pPr>
            <a:r>
              <a:rPr lang="en"/>
              <a:t>Since we are comparing the kernels to each other and not the metrics, it is not a huge issue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Metrics Visualization</a:t>
            </a:r>
            <a:endParaRPr/>
          </a:p>
        </p:txBody>
      </p:sp>
      <p:sp>
        <p:nvSpPr>
          <p:cNvPr id="267" name="Google Shape;267;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main takeaway from this visualization is</a:t>
            </a:r>
            <a:endParaRPr/>
          </a:p>
          <a:p>
            <a:pPr indent="0" lvl="0" marL="457200" rtl="0" algn="l">
              <a:spcBef>
                <a:spcPts val="1200"/>
              </a:spcBef>
              <a:spcAft>
                <a:spcPts val="0"/>
              </a:spcAft>
              <a:buNone/>
            </a:pPr>
            <a:r>
              <a:rPr lang="en"/>
              <a:t> how poor the SVM with the sigmoid kernel is </a:t>
            </a:r>
            <a:endParaRPr/>
          </a:p>
          <a:p>
            <a:pPr indent="0" lvl="0" marL="457200" rtl="0" algn="l">
              <a:spcBef>
                <a:spcPts val="1200"/>
              </a:spcBef>
              <a:spcAft>
                <a:spcPts val="0"/>
              </a:spcAft>
              <a:buNone/>
            </a:pPr>
            <a:r>
              <a:rPr lang="en"/>
              <a:t>at classification compared to all the other </a:t>
            </a:r>
            <a:endParaRPr/>
          </a:p>
          <a:p>
            <a:pPr indent="0" lvl="0" marL="457200" rtl="0" algn="l">
              <a:spcBef>
                <a:spcPts val="1200"/>
              </a:spcBef>
              <a:spcAft>
                <a:spcPts val="1200"/>
              </a:spcAft>
              <a:buNone/>
            </a:pPr>
            <a:r>
              <a:rPr lang="en"/>
              <a:t>kernels</a:t>
            </a:r>
            <a:endParaRPr/>
          </a:p>
        </p:txBody>
      </p:sp>
      <p:pic>
        <p:nvPicPr>
          <p:cNvPr id="268" name="Google Shape;268;p34"/>
          <p:cNvPicPr preferRelativeResize="0"/>
          <p:nvPr/>
        </p:nvPicPr>
        <p:blipFill>
          <a:blip r:embed="rId3">
            <a:alphaModFix/>
          </a:blip>
          <a:stretch>
            <a:fillRect/>
          </a:stretch>
        </p:blipFill>
        <p:spPr>
          <a:xfrm>
            <a:off x="5251575" y="1078425"/>
            <a:ext cx="3400326" cy="34003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Observations and Conclusions</a:t>
            </a:r>
            <a:endParaRPr/>
          </a:p>
        </p:txBody>
      </p:sp>
      <p:sp>
        <p:nvSpPr>
          <p:cNvPr id="274" name="Google Shape;274;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The linear kernel having perfect metrics illustrates and emphasizes that the iris dataset is very well-separated and linear, potentially linearly separable</a:t>
            </a:r>
            <a:endParaRPr/>
          </a:p>
          <a:p>
            <a:pPr indent="-311150" lvl="0" marL="457200" rtl="0" algn="l">
              <a:spcBef>
                <a:spcPts val="0"/>
              </a:spcBef>
              <a:spcAft>
                <a:spcPts val="0"/>
              </a:spcAft>
              <a:buSzPts val="1300"/>
              <a:buChar char="●"/>
            </a:pPr>
            <a:r>
              <a:rPr lang="en"/>
              <a:t>The rbf kernel also returning perfect scores further shows that the iris data is well-separated and can be easily classified or predicted by our SVM model</a:t>
            </a:r>
            <a:endParaRPr/>
          </a:p>
          <a:p>
            <a:pPr indent="-311150" lvl="0" marL="457200" rtl="0" algn="l">
              <a:spcBef>
                <a:spcPts val="0"/>
              </a:spcBef>
              <a:spcAft>
                <a:spcPts val="0"/>
              </a:spcAft>
              <a:buSzPts val="1300"/>
              <a:buChar char="●"/>
            </a:pPr>
            <a:r>
              <a:rPr lang="en"/>
              <a:t>Typically, for potentially linearly separable data, the polynomial kernel is expected to return lower metrics than that of the linear kernel. However, here there isn't too much of a decrease</a:t>
            </a:r>
            <a:endParaRPr/>
          </a:p>
          <a:p>
            <a:pPr indent="-311150" lvl="0" marL="457200" rtl="0" algn="l">
              <a:spcBef>
                <a:spcPts val="0"/>
              </a:spcBef>
              <a:spcAft>
                <a:spcPts val="0"/>
              </a:spcAft>
              <a:buSzPts val="1300"/>
              <a:buChar char="●"/>
            </a:pPr>
            <a:r>
              <a:rPr lang="en"/>
              <a:t>The sigmoid kernel drops the metrics quite a bit as it introduces much greater </a:t>
            </a:r>
            <a:r>
              <a:rPr lang="en"/>
              <a:t>nonlinearity</a:t>
            </a:r>
            <a:r>
              <a:rPr lang="en"/>
              <a:t> with a sigmoid </a:t>
            </a:r>
            <a:r>
              <a:rPr lang="en"/>
              <a:t>curve</a:t>
            </a:r>
            <a:r>
              <a:rPr lang="en"/>
              <a:t> that is not necessary for the linear structure of the iris data</a:t>
            </a:r>
            <a:endParaRPr/>
          </a:p>
          <a:p>
            <a:pPr indent="-311150" lvl="0" marL="457200" rtl="0" algn="l">
              <a:spcBef>
                <a:spcPts val="0"/>
              </a:spcBef>
              <a:spcAft>
                <a:spcPts val="0"/>
              </a:spcAft>
              <a:buSzPts val="1300"/>
              <a:buChar char="●"/>
            </a:pPr>
            <a:r>
              <a:rPr lang="en"/>
              <a:t>Overall, aside from the sigmoid kernel, our SVM worked very well in classifying the variety of the iris data for each of the kernels, showing here that they are pretty much interchangeable despite the data appearing to be linear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2 - Bagging SVM with Credit and Cybersecurity Datasets</a:t>
            </a:r>
            <a:endParaRPr/>
          </a:p>
        </p:txBody>
      </p:sp>
      <p:pic>
        <p:nvPicPr>
          <p:cNvPr id="280" name="Google Shape;280;p36"/>
          <p:cNvPicPr preferRelativeResize="0"/>
          <p:nvPr/>
        </p:nvPicPr>
        <p:blipFill>
          <a:blip r:embed="rId3">
            <a:alphaModFix/>
          </a:blip>
          <a:stretch>
            <a:fillRect/>
          </a:stretch>
        </p:blipFill>
        <p:spPr>
          <a:xfrm>
            <a:off x="280525" y="1448100"/>
            <a:ext cx="8582949" cy="3464375"/>
          </a:xfrm>
          <a:prstGeom prst="rect">
            <a:avLst/>
          </a:prstGeom>
          <a:noFill/>
          <a:ln>
            <a:noFill/>
          </a:ln>
        </p:spPr>
      </p:pic>
      <p:pic>
        <p:nvPicPr>
          <p:cNvPr id="281" name="Google Shape;281;p36"/>
          <p:cNvPicPr preferRelativeResize="0"/>
          <p:nvPr/>
        </p:nvPicPr>
        <p:blipFill>
          <a:blip r:embed="rId4">
            <a:alphaModFix/>
          </a:blip>
          <a:stretch>
            <a:fillRect/>
          </a:stretch>
        </p:blipFill>
        <p:spPr>
          <a:xfrm>
            <a:off x="366000" y="3510950"/>
            <a:ext cx="2807649" cy="1123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Import and Training</a:t>
            </a:r>
            <a:endParaRPr/>
          </a:p>
        </p:txBody>
      </p:sp>
      <p:sp>
        <p:nvSpPr>
          <p:cNvPr id="287" name="Google Shape;287;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import any packages we need as well as the three given datasets:</a:t>
            </a:r>
            <a:endParaRPr/>
          </a:p>
          <a:p>
            <a:pPr indent="-298450" lvl="1" marL="914400" rtl="0" algn="l">
              <a:spcBef>
                <a:spcPts val="0"/>
              </a:spcBef>
              <a:spcAft>
                <a:spcPts val="0"/>
              </a:spcAft>
              <a:buSzPts val="1100"/>
              <a:buChar char="○"/>
            </a:pPr>
            <a:r>
              <a:rPr lang="en"/>
              <a:t>C</a:t>
            </a:r>
            <a:r>
              <a:rPr lang="en"/>
              <a:t>redit_risk_small_data.csv</a:t>
            </a:r>
            <a:endParaRPr/>
          </a:p>
          <a:p>
            <a:pPr indent="-298450" lvl="1" marL="914400" rtl="0" algn="l">
              <a:spcBef>
                <a:spcPts val="0"/>
              </a:spcBef>
              <a:spcAft>
                <a:spcPts val="0"/>
              </a:spcAft>
              <a:buSzPts val="1100"/>
              <a:buChar char="○"/>
            </a:pPr>
            <a:r>
              <a:rPr lang="en"/>
              <a:t>Credit_data_simulate.csv</a:t>
            </a:r>
            <a:endParaRPr/>
          </a:p>
          <a:p>
            <a:pPr indent="-298450" lvl="1" marL="914400" rtl="0" algn="l">
              <a:spcBef>
                <a:spcPts val="0"/>
              </a:spcBef>
              <a:spcAft>
                <a:spcPts val="0"/>
              </a:spcAft>
              <a:buSzPts val="1100"/>
              <a:buChar char="○"/>
            </a:pPr>
            <a:r>
              <a:rPr lang="en"/>
              <a:t>cybersecurity_data.csv</a:t>
            </a:r>
            <a:endParaRPr/>
          </a:p>
          <a:p>
            <a:pPr indent="-311150" lvl="0" marL="457200" rtl="0" algn="l">
              <a:spcBef>
                <a:spcPts val="0"/>
              </a:spcBef>
              <a:spcAft>
                <a:spcPts val="0"/>
              </a:spcAft>
              <a:buSzPts val="1300"/>
              <a:buChar char="●"/>
            </a:pPr>
            <a:r>
              <a:rPr lang="en"/>
              <a:t>We then write  functions for bagging SVM implementation .returning SVM. and calculating the accuracy/ other metrics.</a:t>
            </a:r>
            <a:endParaRPr/>
          </a:p>
          <a:p>
            <a:pPr indent="-311150" lvl="0" marL="457200" rtl="0" algn="l">
              <a:spcBef>
                <a:spcPts val="0"/>
              </a:spcBef>
              <a:spcAft>
                <a:spcPts val="0"/>
              </a:spcAft>
              <a:buSzPts val="1300"/>
              <a:buChar char="●"/>
            </a:pPr>
            <a:r>
              <a:rPr lang="en"/>
              <a:t>For this part of the analysis we split it into 80% training and 20% testing.</a:t>
            </a:r>
            <a:endParaRPr/>
          </a:p>
          <a:p>
            <a:pPr indent="-311150" lvl="0" marL="457200" rtl="0" algn="l">
              <a:spcBef>
                <a:spcPts val="0"/>
              </a:spcBef>
              <a:spcAft>
                <a:spcPts val="0"/>
              </a:spcAft>
              <a:buSzPts val="1300"/>
              <a:buChar char="●"/>
            </a:pPr>
            <a:r>
              <a:rPr lang="en"/>
              <a:t>The training dataset will contain 120 observations and the testing will have 30.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 2 </a:t>
            </a:r>
            <a:r>
              <a:rPr lang="en"/>
              <a:t>Objectives</a:t>
            </a:r>
            <a:endParaRPr/>
          </a:p>
        </p:txBody>
      </p:sp>
      <p:sp>
        <p:nvSpPr>
          <p:cNvPr id="293" name="Google Shape;293;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AutoNum type="arabicPeriod"/>
            </a:pPr>
            <a:r>
              <a:rPr lang="en"/>
              <a:t>Use first 80% data for training and the remaining 20% for test. Do SVM prediction.</a:t>
            </a:r>
            <a:endParaRPr/>
          </a:p>
          <a:p>
            <a:pPr indent="-311150" lvl="0" marL="457200" rtl="0" algn="l">
              <a:lnSpc>
                <a:spcPct val="100000"/>
              </a:lnSpc>
              <a:spcBef>
                <a:spcPts val="0"/>
              </a:spcBef>
              <a:spcAft>
                <a:spcPts val="0"/>
              </a:spcAft>
              <a:buSzPts val="1300"/>
              <a:buAutoNum type="arabicPeriod"/>
            </a:pPr>
            <a:r>
              <a:rPr lang="en"/>
              <a:t>Randomly pick 1/2 data from training data to form three training datasets: training_1, training_2, and training_3.</a:t>
            </a:r>
            <a:endParaRPr/>
          </a:p>
          <a:p>
            <a:pPr indent="-311150" lvl="0" marL="457200" rtl="0" algn="l">
              <a:lnSpc>
                <a:spcPct val="100000"/>
              </a:lnSpc>
              <a:spcBef>
                <a:spcPts val="0"/>
              </a:spcBef>
              <a:spcAft>
                <a:spcPts val="0"/>
              </a:spcAft>
              <a:buSzPts val="1300"/>
              <a:buAutoNum type="arabicPeriod"/>
            </a:pPr>
            <a:r>
              <a:rPr lang="en"/>
              <a:t>run SVM using training_1, training_2, and training_3 to predict the test data: we can them SVM_1, SVM_2, and SVM_3.</a:t>
            </a:r>
            <a:endParaRPr/>
          </a:p>
          <a:p>
            <a:pPr indent="-311150" lvl="0" marL="457200" rtl="0" algn="l">
              <a:lnSpc>
                <a:spcPct val="100000"/>
              </a:lnSpc>
              <a:spcBef>
                <a:spcPts val="0"/>
              </a:spcBef>
              <a:spcAft>
                <a:spcPts val="0"/>
              </a:spcAft>
              <a:buSzPts val="1300"/>
              <a:buAutoNum type="arabicPeriod"/>
            </a:pPr>
            <a:r>
              <a:rPr lang="en"/>
              <a:t>Determinate the final label for each test entry by doing the following voting.</a:t>
            </a:r>
            <a:endParaRPr/>
          </a:p>
          <a:p>
            <a:pPr indent="-298450" lvl="1" marL="914400" rtl="0" algn="l">
              <a:lnSpc>
                <a:spcPct val="100000"/>
              </a:lnSpc>
              <a:spcBef>
                <a:spcPts val="0"/>
              </a:spcBef>
              <a:spcAft>
                <a:spcPts val="0"/>
              </a:spcAft>
              <a:buSzPts val="1100"/>
              <a:buChar char="○"/>
            </a:pPr>
            <a:r>
              <a:rPr lang="en"/>
              <a:t>Pick the predicted label with maximum votes, say 1 (svm_1), -1 (svm_2), 1 (svm_3), then final label should be 1.</a:t>
            </a:r>
            <a:endParaRPr/>
          </a:p>
          <a:p>
            <a:pPr indent="-311150" lvl="0" marL="457200" rtl="0" algn="l">
              <a:lnSpc>
                <a:spcPct val="100000"/>
              </a:lnSpc>
              <a:spcBef>
                <a:spcPts val="0"/>
              </a:spcBef>
              <a:spcAft>
                <a:spcPts val="0"/>
              </a:spcAft>
              <a:buSzPts val="1300"/>
              <a:buAutoNum type="arabicPeriod"/>
            </a:pPr>
            <a:r>
              <a:rPr lang="en"/>
              <a:t>Compare the performance of SVM and the Bagging-SVM for the two datasets and draw your conclusion.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Bagging-SVM</a:t>
            </a:r>
            <a:endParaRPr/>
          </a:p>
        </p:txBody>
      </p:sp>
      <p:sp>
        <p:nvSpPr>
          <p:cNvPr id="299" name="Google Shape;299;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Bagging-SVM combines multiple SVM models trained on different subsets of the dataset.</a:t>
            </a:r>
            <a:endParaRPr/>
          </a:p>
          <a:p>
            <a:pPr indent="-311150" lvl="0" marL="457200" rtl="0" algn="l">
              <a:spcBef>
                <a:spcPts val="0"/>
              </a:spcBef>
              <a:spcAft>
                <a:spcPts val="0"/>
              </a:spcAft>
              <a:buSzPts val="1300"/>
              <a:buChar char="●"/>
            </a:pPr>
            <a:r>
              <a:rPr lang="en"/>
              <a:t>It is used to help prevent overfitting and variance by averaging or voting on predictions of each of the SVM models.</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rPr lang="en"/>
              <a:t>In comparison to SVM, bagging-SVM offers improved stability and </a:t>
            </a:r>
            <a:r>
              <a:rPr lang="en"/>
              <a:t>generalization by reducing overfitting and variance through ensemble averaging or voting.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1</a:t>
            </a:r>
            <a:endParaRPr/>
          </a:p>
        </p:txBody>
      </p:sp>
      <p:sp>
        <p:nvSpPr>
          <p:cNvPr id="305" name="Google Shape;305;p40"/>
          <p:cNvSpPr txBox="1"/>
          <p:nvPr>
            <p:ph idx="1" type="body"/>
          </p:nvPr>
        </p:nvSpPr>
        <p:spPr>
          <a:xfrm>
            <a:off x="1297500" y="1993150"/>
            <a:ext cx="7038900" cy="499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Here we assign 20% of the data to the training set.</a:t>
            </a:r>
            <a:endParaRPr/>
          </a:p>
        </p:txBody>
      </p:sp>
      <p:pic>
        <p:nvPicPr>
          <p:cNvPr id="306" name="Google Shape;306;p40"/>
          <p:cNvPicPr preferRelativeResize="0"/>
          <p:nvPr/>
        </p:nvPicPr>
        <p:blipFill>
          <a:blip r:embed="rId3">
            <a:alphaModFix/>
          </a:blip>
          <a:stretch>
            <a:fillRect/>
          </a:stretch>
        </p:blipFill>
        <p:spPr>
          <a:xfrm>
            <a:off x="152400" y="1550675"/>
            <a:ext cx="8839201" cy="327378"/>
          </a:xfrm>
          <a:prstGeom prst="rect">
            <a:avLst/>
          </a:prstGeom>
          <a:noFill/>
          <a:ln>
            <a:noFill/>
          </a:ln>
        </p:spPr>
      </p:pic>
      <p:pic>
        <p:nvPicPr>
          <p:cNvPr id="307" name="Google Shape;307;p40"/>
          <p:cNvPicPr preferRelativeResize="0"/>
          <p:nvPr/>
        </p:nvPicPr>
        <p:blipFill>
          <a:blip r:embed="rId4">
            <a:alphaModFix/>
          </a:blip>
          <a:stretch>
            <a:fillRect/>
          </a:stretch>
        </p:blipFill>
        <p:spPr>
          <a:xfrm>
            <a:off x="1088288" y="2607752"/>
            <a:ext cx="6967425" cy="804450"/>
          </a:xfrm>
          <a:prstGeom prst="rect">
            <a:avLst/>
          </a:prstGeom>
          <a:noFill/>
          <a:ln>
            <a:noFill/>
          </a:ln>
        </p:spPr>
      </p:pic>
      <p:sp>
        <p:nvSpPr>
          <p:cNvPr id="308" name="Google Shape;308;p40"/>
          <p:cNvSpPr txBox="1"/>
          <p:nvPr>
            <p:ph idx="1" type="body"/>
          </p:nvPr>
        </p:nvSpPr>
        <p:spPr>
          <a:xfrm>
            <a:off x="1297500" y="3665475"/>
            <a:ext cx="7038900" cy="499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Then we perform SVM prediction on the data.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1 Data Splits</a:t>
            </a:r>
            <a:endParaRPr/>
          </a:p>
        </p:txBody>
      </p:sp>
      <p:pic>
        <p:nvPicPr>
          <p:cNvPr id="314" name="Google Shape;314;p41"/>
          <p:cNvPicPr preferRelativeResize="0"/>
          <p:nvPr/>
        </p:nvPicPr>
        <p:blipFill>
          <a:blip r:embed="rId3">
            <a:alphaModFix/>
          </a:blip>
          <a:stretch>
            <a:fillRect/>
          </a:stretch>
        </p:blipFill>
        <p:spPr>
          <a:xfrm>
            <a:off x="152400" y="1460250"/>
            <a:ext cx="6131132" cy="914100"/>
          </a:xfrm>
          <a:prstGeom prst="rect">
            <a:avLst/>
          </a:prstGeom>
          <a:noFill/>
          <a:ln>
            <a:noFill/>
          </a:ln>
        </p:spPr>
      </p:pic>
      <p:pic>
        <p:nvPicPr>
          <p:cNvPr id="315" name="Google Shape;315;p41"/>
          <p:cNvPicPr preferRelativeResize="0"/>
          <p:nvPr/>
        </p:nvPicPr>
        <p:blipFill>
          <a:blip r:embed="rId4">
            <a:alphaModFix/>
          </a:blip>
          <a:stretch>
            <a:fillRect/>
          </a:stretch>
        </p:blipFill>
        <p:spPr>
          <a:xfrm>
            <a:off x="152400" y="2526750"/>
            <a:ext cx="5441151" cy="610425"/>
          </a:xfrm>
          <a:prstGeom prst="rect">
            <a:avLst/>
          </a:prstGeom>
          <a:noFill/>
          <a:ln>
            <a:noFill/>
          </a:ln>
        </p:spPr>
      </p:pic>
      <p:pic>
        <p:nvPicPr>
          <p:cNvPr id="316" name="Google Shape;316;p41"/>
          <p:cNvPicPr preferRelativeResize="0"/>
          <p:nvPr/>
        </p:nvPicPr>
        <p:blipFill>
          <a:blip r:embed="rId5">
            <a:alphaModFix/>
          </a:blip>
          <a:stretch>
            <a:fillRect/>
          </a:stretch>
        </p:blipFill>
        <p:spPr>
          <a:xfrm>
            <a:off x="152400" y="3289575"/>
            <a:ext cx="6345417" cy="610425"/>
          </a:xfrm>
          <a:prstGeom prst="rect">
            <a:avLst/>
          </a:prstGeom>
          <a:noFill/>
          <a:ln>
            <a:noFill/>
          </a:ln>
        </p:spPr>
      </p:pic>
      <p:sp>
        <p:nvSpPr>
          <p:cNvPr id="317" name="Google Shape;317;p41"/>
          <p:cNvSpPr txBox="1"/>
          <p:nvPr/>
        </p:nvSpPr>
        <p:spPr>
          <a:xfrm>
            <a:off x="6590475" y="1668000"/>
            <a:ext cx="21279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Dataset 1</a:t>
            </a:r>
            <a:endParaRPr sz="1300">
              <a:solidFill>
                <a:schemeClr val="lt1"/>
              </a:solidFill>
              <a:latin typeface="Lato"/>
              <a:ea typeface="Lato"/>
              <a:cs typeface="Lato"/>
              <a:sym typeface="Lato"/>
            </a:endParaRPr>
          </a:p>
        </p:txBody>
      </p:sp>
      <p:sp>
        <p:nvSpPr>
          <p:cNvPr id="318" name="Google Shape;318;p41"/>
          <p:cNvSpPr txBox="1"/>
          <p:nvPr/>
        </p:nvSpPr>
        <p:spPr>
          <a:xfrm>
            <a:off x="6590475" y="2582663"/>
            <a:ext cx="15999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Dataset 2</a:t>
            </a:r>
            <a:endParaRPr sz="1300">
              <a:solidFill>
                <a:schemeClr val="lt1"/>
              </a:solidFill>
              <a:latin typeface="Lato"/>
              <a:ea typeface="Lato"/>
              <a:cs typeface="Lato"/>
              <a:sym typeface="Lato"/>
            </a:endParaRPr>
          </a:p>
        </p:txBody>
      </p:sp>
      <p:sp>
        <p:nvSpPr>
          <p:cNvPr id="319" name="Google Shape;319;p41"/>
          <p:cNvSpPr txBox="1"/>
          <p:nvPr/>
        </p:nvSpPr>
        <p:spPr>
          <a:xfrm>
            <a:off x="6590475" y="3424538"/>
            <a:ext cx="15027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Dataset 3</a:t>
            </a:r>
            <a:endParaRPr sz="1300">
              <a:solidFill>
                <a:schemeClr val="lt1"/>
              </a:solidFill>
              <a:latin typeface="Lato"/>
              <a:ea typeface="Lato"/>
              <a:cs typeface="Lato"/>
              <a:sym typeface="Lato"/>
            </a:endParaRPr>
          </a:p>
        </p:txBody>
      </p:sp>
      <p:sp>
        <p:nvSpPr>
          <p:cNvPr id="320" name="Google Shape;320;p41"/>
          <p:cNvSpPr txBox="1"/>
          <p:nvPr/>
        </p:nvSpPr>
        <p:spPr>
          <a:xfrm>
            <a:off x="425575" y="4122100"/>
            <a:ext cx="5301600" cy="7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For each, [file]_predict is used for X and [file]_Truelabels is used for y.</a:t>
            </a:r>
            <a:endParaRPr sz="13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1 - SVM Classification and Measures on the Iris Data</a:t>
            </a:r>
            <a:endParaRPr/>
          </a:p>
        </p:txBody>
      </p:sp>
      <p:pic>
        <p:nvPicPr>
          <p:cNvPr id="147" name="Google Shape;147;p15"/>
          <p:cNvPicPr preferRelativeResize="0"/>
          <p:nvPr/>
        </p:nvPicPr>
        <p:blipFill>
          <a:blip r:embed="rId3">
            <a:alphaModFix/>
          </a:blip>
          <a:stretch>
            <a:fillRect/>
          </a:stretch>
        </p:blipFill>
        <p:spPr>
          <a:xfrm>
            <a:off x="620732" y="2102838"/>
            <a:ext cx="3269325" cy="1840624"/>
          </a:xfrm>
          <a:prstGeom prst="rect">
            <a:avLst/>
          </a:prstGeom>
          <a:noFill/>
          <a:ln>
            <a:noFill/>
          </a:ln>
        </p:spPr>
      </p:pic>
      <p:pic>
        <p:nvPicPr>
          <p:cNvPr id="148" name="Google Shape;148;p15"/>
          <p:cNvPicPr preferRelativeResize="0"/>
          <p:nvPr/>
        </p:nvPicPr>
        <p:blipFill>
          <a:blip r:embed="rId4">
            <a:alphaModFix/>
          </a:blip>
          <a:stretch>
            <a:fillRect/>
          </a:stretch>
        </p:blipFill>
        <p:spPr>
          <a:xfrm>
            <a:off x="4430094" y="1737275"/>
            <a:ext cx="4500563" cy="2571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2</a:t>
            </a:r>
            <a:endParaRPr/>
          </a:p>
        </p:txBody>
      </p:sp>
      <p:pic>
        <p:nvPicPr>
          <p:cNvPr id="326" name="Google Shape;326;p42"/>
          <p:cNvPicPr preferRelativeResize="0"/>
          <p:nvPr/>
        </p:nvPicPr>
        <p:blipFill>
          <a:blip r:embed="rId3">
            <a:alphaModFix/>
          </a:blip>
          <a:stretch>
            <a:fillRect/>
          </a:stretch>
        </p:blipFill>
        <p:spPr>
          <a:xfrm>
            <a:off x="454200" y="1663887"/>
            <a:ext cx="8235624" cy="499500"/>
          </a:xfrm>
          <a:prstGeom prst="rect">
            <a:avLst/>
          </a:prstGeom>
          <a:noFill/>
          <a:ln>
            <a:noFill/>
          </a:ln>
        </p:spPr>
      </p:pic>
      <p:sp>
        <p:nvSpPr>
          <p:cNvPr id="327" name="Google Shape;327;p42"/>
          <p:cNvSpPr txBox="1"/>
          <p:nvPr>
            <p:ph idx="1" type="body"/>
          </p:nvPr>
        </p:nvSpPr>
        <p:spPr>
          <a:xfrm>
            <a:off x="1052550" y="2260625"/>
            <a:ext cx="7038900" cy="767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At random, half of the data from the training set of each data file is selected to form three new training sets.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3</a:t>
            </a:r>
            <a:endParaRPr/>
          </a:p>
        </p:txBody>
      </p:sp>
      <p:sp>
        <p:nvSpPr>
          <p:cNvPr id="333" name="Google Shape;333;p43"/>
          <p:cNvSpPr txBox="1"/>
          <p:nvPr>
            <p:ph idx="1" type="body"/>
          </p:nvPr>
        </p:nvSpPr>
        <p:spPr>
          <a:xfrm>
            <a:off x="4912475" y="1567550"/>
            <a:ext cx="3423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 this, we perform SVM training to predict the test data.</a:t>
            </a:r>
            <a:endParaRPr/>
          </a:p>
          <a:p>
            <a:pPr indent="-311150" lvl="0" marL="457200" rtl="0" algn="l">
              <a:spcBef>
                <a:spcPts val="0"/>
              </a:spcBef>
              <a:spcAft>
                <a:spcPts val="0"/>
              </a:spcAft>
              <a:buSzPts val="1300"/>
              <a:buChar char="●"/>
            </a:pPr>
            <a:r>
              <a:rPr lang="en"/>
              <a:t>As seen, this is also where the previous two objectives for this part were performed as well.</a:t>
            </a:r>
            <a:endParaRPr/>
          </a:p>
        </p:txBody>
      </p:sp>
      <p:pic>
        <p:nvPicPr>
          <p:cNvPr id="334" name="Google Shape;334;p43"/>
          <p:cNvPicPr preferRelativeResize="0"/>
          <p:nvPr/>
        </p:nvPicPr>
        <p:blipFill>
          <a:blip r:embed="rId3">
            <a:alphaModFix/>
          </a:blip>
          <a:stretch>
            <a:fillRect/>
          </a:stretch>
        </p:blipFill>
        <p:spPr>
          <a:xfrm>
            <a:off x="242750" y="1494438"/>
            <a:ext cx="4525227" cy="30574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4</a:t>
            </a:r>
            <a:endParaRPr/>
          </a:p>
        </p:txBody>
      </p:sp>
      <p:pic>
        <p:nvPicPr>
          <p:cNvPr id="340" name="Google Shape;340;p44"/>
          <p:cNvPicPr preferRelativeResize="0"/>
          <p:nvPr/>
        </p:nvPicPr>
        <p:blipFill>
          <a:blip r:embed="rId3">
            <a:alphaModFix/>
          </a:blip>
          <a:stretch>
            <a:fillRect/>
          </a:stretch>
        </p:blipFill>
        <p:spPr>
          <a:xfrm>
            <a:off x="428825" y="1703450"/>
            <a:ext cx="8286351" cy="1518850"/>
          </a:xfrm>
          <a:prstGeom prst="rect">
            <a:avLst/>
          </a:prstGeom>
          <a:noFill/>
          <a:ln>
            <a:noFill/>
          </a:ln>
        </p:spPr>
      </p:pic>
      <p:sp>
        <p:nvSpPr>
          <p:cNvPr id="341" name="Google Shape;341;p44"/>
          <p:cNvSpPr txBox="1"/>
          <p:nvPr/>
        </p:nvSpPr>
        <p:spPr>
          <a:xfrm>
            <a:off x="1209900" y="3386850"/>
            <a:ext cx="6724200" cy="766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Here, the final label is determined for each test entry in our bagging-SVM function.</a:t>
            </a:r>
            <a:endParaRPr sz="13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5</a:t>
            </a:r>
            <a:endParaRPr/>
          </a:p>
        </p:txBody>
      </p:sp>
      <p:sp>
        <p:nvSpPr>
          <p:cNvPr id="347" name="Google Shape;347;p45"/>
          <p:cNvSpPr txBox="1"/>
          <p:nvPr>
            <p:ph idx="1" type="body"/>
          </p:nvPr>
        </p:nvSpPr>
        <p:spPr>
          <a:xfrm>
            <a:off x="5423175" y="1567550"/>
            <a:ext cx="2913300" cy="3423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 this, we calculate the metrics (sensitivity, </a:t>
            </a:r>
            <a:r>
              <a:rPr lang="en"/>
              <a:t>specificity</a:t>
            </a:r>
            <a:r>
              <a:rPr lang="en"/>
              <a:t>, d-index, f1 micro and macro, and accuracy) of the datasets which is used to compare the normal SVM and bagging SVM values.</a:t>
            </a:r>
            <a:endParaRPr/>
          </a:p>
        </p:txBody>
      </p:sp>
      <p:pic>
        <p:nvPicPr>
          <p:cNvPr id="348" name="Google Shape;348;p45"/>
          <p:cNvPicPr preferRelativeResize="0"/>
          <p:nvPr/>
        </p:nvPicPr>
        <p:blipFill>
          <a:blip r:embed="rId3">
            <a:alphaModFix/>
          </a:blip>
          <a:stretch>
            <a:fillRect/>
          </a:stretch>
        </p:blipFill>
        <p:spPr>
          <a:xfrm>
            <a:off x="152400" y="1460250"/>
            <a:ext cx="5120465" cy="3530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5 Results: credit_risk_simulate</a:t>
            </a:r>
            <a:endParaRPr/>
          </a:p>
        </p:txBody>
      </p:sp>
      <p:pic>
        <p:nvPicPr>
          <p:cNvPr id="354" name="Google Shape;354;p46"/>
          <p:cNvPicPr preferRelativeResize="0"/>
          <p:nvPr/>
        </p:nvPicPr>
        <p:blipFill>
          <a:blip r:embed="rId3">
            <a:alphaModFix/>
          </a:blip>
          <a:stretch>
            <a:fillRect/>
          </a:stretch>
        </p:blipFill>
        <p:spPr>
          <a:xfrm>
            <a:off x="152400" y="1448075"/>
            <a:ext cx="2897963" cy="3530851"/>
          </a:xfrm>
          <a:prstGeom prst="rect">
            <a:avLst/>
          </a:prstGeom>
          <a:noFill/>
          <a:ln>
            <a:noFill/>
          </a:ln>
        </p:spPr>
      </p:pic>
      <p:sp>
        <p:nvSpPr>
          <p:cNvPr id="355" name="Google Shape;355;p46"/>
          <p:cNvSpPr txBox="1"/>
          <p:nvPr/>
        </p:nvSpPr>
        <p:spPr>
          <a:xfrm>
            <a:off x="3526250" y="1448075"/>
            <a:ext cx="5106900" cy="3531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As made evident in these results, the SVM and bagging-SVM results are the exact same for the credit_risk_simulate dataset.</a:t>
            </a:r>
            <a:endParaRPr sz="13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5 Results: credit_risk_simulate</a:t>
            </a:r>
            <a:endParaRPr/>
          </a:p>
        </p:txBody>
      </p:sp>
      <p:pic>
        <p:nvPicPr>
          <p:cNvPr id="361" name="Google Shape;361;p47"/>
          <p:cNvPicPr preferRelativeResize="0"/>
          <p:nvPr/>
        </p:nvPicPr>
        <p:blipFill>
          <a:blip r:embed="rId3">
            <a:alphaModFix/>
          </a:blip>
          <a:stretch>
            <a:fillRect/>
          </a:stretch>
        </p:blipFill>
        <p:spPr>
          <a:xfrm>
            <a:off x="2362200" y="1585300"/>
            <a:ext cx="4419600" cy="325654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5 Results: cybersecurity_data</a:t>
            </a:r>
            <a:endParaRPr/>
          </a:p>
        </p:txBody>
      </p:sp>
      <p:pic>
        <p:nvPicPr>
          <p:cNvPr id="367" name="Google Shape;367;p48"/>
          <p:cNvPicPr preferRelativeResize="0"/>
          <p:nvPr/>
        </p:nvPicPr>
        <p:blipFill>
          <a:blip r:embed="rId3">
            <a:alphaModFix/>
          </a:blip>
          <a:stretch>
            <a:fillRect/>
          </a:stretch>
        </p:blipFill>
        <p:spPr>
          <a:xfrm>
            <a:off x="176725" y="1448150"/>
            <a:ext cx="2897975" cy="3530849"/>
          </a:xfrm>
          <a:prstGeom prst="rect">
            <a:avLst/>
          </a:prstGeom>
          <a:noFill/>
          <a:ln>
            <a:noFill/>
          </a:ln>
        </p:spPr>
      </p:pic>
      <p:sp>
        <p:nvSpPr>
          <p:cNvPr id="368" name="Google Shape;368;p48"/>
          <p:cNvSpPr txBox="1"/>
          <p:nvPr/>
        </p:nvSpPr>
        <p:spPr>
          <a:xfrm>
            <a:off x="3526250" y="1448075"/>
            <a:ext cx="5106900" cy="3531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Again, as</a:t>
            </a:r>
            <a:r>
              <a:rPr lang="en" sz="1300">
                <a:solidFill>
                  <a:schemeClr val="lt1"/>
                </a:solidFill>
                <a:latin typeface="Lato"/>
                <a:ea typeface="Lato"/>
                <a:cs typeface="Lato"/>
                <a:sym typeface="Lato"/>
              </a:rPr>
              <a:t> made evident in these results, the SVM and bagging-SVM results are the exact same for the cybersecurity_data  dataset.</a:t>
            </a:r>
            <a:endParaRPr sz="1300">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5 Results: cybersecurity_data</a:t>
            </a:r>
            <a:endParaRPr/>
          </a:p>
        </p:txBody>
      </p:sp>
      <p:pic>
        <p:nvPicPr>
          <p:cNvPr id="374" name="Google Shape;374;p49"/>
          <p:cNvPicPr preferRelativeResize="0"/>
          <p:nvPr/>
        </p:nvPicPr>
        <p:blipFill>
          <a:blip r:embed="rId3">
            <a:alphaModFix/>
          </a:blip>
          <a:stretch>
            <a:fillRect/>
          </a:stretch>
        </p:blipFill>
        <p:spPr>
          <a:xfrm>
            <a:off x="2362200" y="1585300"/>
            <a:ext cx="4419600" cy="3256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5 Results: credit_risk_small_data</a:t>
            </a:r>
            <a:endParaRPr/>
          </a:p>
        </p:txBody>
      </p:sp>
      <p:sp>
        <p:nvSpPr>
          <p:cNvPr id="380" name="Google Shape;380;p50"/>
          <p:cNvSpPr txBox="1"/>
          <p:nvPr/>
        </p:nvSpPr>
        <p:spPr>
          <a:xfrm>
            <a:off x="4669275" y="1448075"/>
            <a:ext cx="3963900" cy="3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381" name="Google Shape;381;p50"/>
          <p:cNvPicPr preferRelativeResize="0"/>
          <p:nvPr/>
        </p:nvPicPr>
        <p:blipFill>
          <a:blip r:embed="rId3">
            <a:alphaModFix/>
          </a:blip>
          <a:stretch>
            <a:fillRect/>
          </a:stretch>
        </p:blipFill>
        <p:spPr>
          <a:xfrm>
            <a:off x="140275" y="1448150"/>
            <a:ext cx="2899625" cy="3531000"/>
          </a:xfrm>
          <a:prstGeom prst="rect">
            <a:avLst/>
          </a:prstGeom>
          <a:noFill/>
          <a:ln>
            <a:noFill/>
          </a:ln>
        </p:spPr>
      </p:pic>
      <p:sp>
        <p:nvSpPr>
          <p:cNvPr id="382" name="Google Shape;382;p50"/>
          <p:cNvSpPr txBox="1"/>
          <p:nvPr/>
        </p:nvSpPr>
        <p:spPr>
          <a:xfrm>
            <a:off x="3526250" y="1448075"/>
            <a:ext cx="5106900" cy="3531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Lastly, again</a:t>
            </a:r>
            <a:r>
              <a:rPr lang="en" sz="1300">
                <a:solidFill>
                  <a:schemeClr val="lt1"/>
                </a:solidFill>
                <a:latin typeface="Lato"/>
                <a:ea typeface="Lato"/>
                <a:cs typeface="Lato"/>
                <a:sym typeface="Lato"/>
              </a:rPr>
              <a:t> made evident in these results, the SVM and bagging-SVM results are the exact same for the credit_risk_small_data dataset.</a:t>
            </a:r>
            <a:endParaRPr sz="13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5 Results: credit_risk_small_data</a:t>
            </a:r>
            <a:endParaRPr/>
          </a:p>
        </p:txBody>
      </p:sp>
      <p:pic>
        <p:nvPicPr>
          <p:cNvPr id="388" name="Google Shape;388;p51"/>
          <p:cNvPicPr preferRelativeResize="0"/>
          <p:nvPr/>
        </p:nvPicPr>
        <p:blipFill>
          <a:blip r:embed="rId3">
            <a:alphaModFix/>
          </a:blip>
          <a:stretch>
            <a:fillRect/>
          </a:stretch>
        </p:blipFill>
        <p:spPr>
          <a:xfrm>
            <a:off x="2362200" y="1573125"/>
            <a:ext cx="4419600" cy="3256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154" name="Google Shape;154;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SVM (support vector machine) separates observations by constructing a hyperplane in high </a:t>
            </a:r>
            <a:r>
              <a:rPr lang="en"/>
              <a:t>dimensional</a:t>
            </a:r>
            <a:r>
              <a:rPr lang="en"/>
              <a:t> space</a:t>
            </a:r>
            <a:endParaRPr/>
          </a:p>
          <a:p>
            <a:pPr indent="-311150" lvl="0" marL="457200" rtl="0" algn="l">
              <a:spcBef>
                <a:spcPts val="1200"/>
              </a:spcBef>
              <a:spcAft>
                <a:spcPts val="0"/>
              </a:spcAft>
              <a:buSzPts val="1300"/>
              <a:buChar char="●"/>
            </a:pPr>
            <a:r>
              <a:rPr lang="en"/>
              <a:t>The iris data contains 150 observations and five features</a:t>
            </a:r>
            <a:endParaRPr/>
          </a:p>
          <a:p>
            <a:pPr indent="-311150" lvl="0" marL="457200" rtl="0" algn="l">
              <a:spcBef>
                <a:spcPts val="0"/>
              </a:spcBef>
              <a:spcAft>
                <a:spcPts val="0"/>
              </a:spcAft>
              <a:buSzPts val="1300"/>
              <a:buChar char="●"/>
            </a:pPr>
            <a:r>
              <a:rPr lang="en"/>
              <a:t>For the iris data, we will implement an SVM and compute the following metrics:</a:t>
            </a:r>
            <a:endParaRPr/>
          </a:p>
          <a:p>
            <a:pPr indent="-298450" lvl="1" marL="914400" rtl="0" algn="l">
              <a:spcBef>
                <a:spcPts val="0"/>
              </a:spcBef>
              <a:spcAft>
                <a:spcPts val="0"/>
              </a:spcAft>
              <a:buSzPts val="1100"/>
              <a:buChar char="○"/>
            </a:pPr>
            <a:r>
              <a:rPr lang="en"/>
              <a:t>F1-micro, F1-macro, Balanced Accuracy, and ROC AUC Score</a:t>
            </a:r>
            <a:endParaRPr/>
          </a:p>
          <a:p>
            <a:pPr indent="-311150" lvl="0" marL="457200" rtl="0" algn="l">
              <a:spcBef>
                <a:spcPts val="0"/>
              </a:spcBef>
              <a:spcAft>
                <a:spcPts val="0"/>
              </a:spcAft>
              <a:buSzPts val="1300"/>
              <a:buChar char="●"/>
            </a:pPr>
            <a:r>
              <a:rPr lang="en"/>
              <a:t>A long with these metrics we will also compute the diagnostic index (d-index) of the SVM as well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5 Conclusion</a:t>
            </a:r>
            <a:endParaRPr/>
          </a:p>
        </p:txBody>
      </p:sp>
      <p:sp>
        <p:nvSpPr>
          <p:cNvPr id="394" name="Google Shape;394;p5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After performing SVM and bagging-SVM on each of the datasets, we have discovered that they generated the same results for each of the metrics in all cases.</a:t>
            </a:r>
            <a:endParaRPr/>
          </a:p>
          <a:p>
            <a:pPr indent="-311150" lvl="0" marL="457200" rtl="0" algn="l">
              <a:spcBef>
                <a:spcPts val="0"/>
              </a:spcBef>
              <a:spcAft>
                <a:spcPts val="0"/>
              </a:spcAft>
              <a:buSzPts val="1300"/>
              <a:buChar char="●"/>
            </a:pPr>
            <a:r>
              <a:rPr lang="en"/>
              <a:t>Some conclusions that can be drawn from this result is as follows:</a:t>
            </a:r>
            <a:endParaRPr/>
          </a:p>
          <a:p>
            <a:pPr indent="-298450" lvl="1" marL="914400" rtl="0" algn="l">
              <a:spcBef>
                <a:spcPts val="0"/>
              </a:spcBef>
              <a:spcAft>
                <a:spcPts val="0"/>
              </a:spcAft>
              <a:buSzPts val="1100"/>
              <a:buChar char="○"/>
            </a:pPr>
            <a:r>
              <a:rPr lang="en"/>
              <a:t>Both SVM and bagging-SVM have similar performance on these datasets</a:t>
            </a:r>
            <a:endParaRPr/>
          </a:p>
          <a:p>
            <a:pPr indent="-298450" lvl="1" marL="914400" rtl="0" algn="l">
              <a:spcBef>
                <a:spcPts val="0"/>
              </a:spcBef>
              <a:spcAft>
                <a:spcPts val="0"/>
              </a:spcAft>
              <a:buSzPts val="1100"/>
              <a:buChar char="○"/>
            </a:pPr>
            <a:r>
              <a:rPr lang="en"/>
              <a:t>Since bagging-SVM didn’t provide an advantage over SVM, the datasets may have been well-defined, not having noisy features / high variance.</a:t>
            </a:r>
            <a:endParaRPr/>
          </a:p>
          <a:p>
            <a:pPr indent="-298450" lvl="1" marL="914400" rtl="0" algn="l">
              <a:spcBef>
                <a:spcPts val="0"/>
              </a:spcBef>
              <a:spcAft>
                <a:spcPts val="0"/>
              </a:spcAft>
              <a:buSzPts val="1100"/>
              <a:buChar char="○"/>
            </a:pPr>
            <a:r>
              <a:rPr lang="en"/>
              <a:t>Since bagging-SVM helps </a:t>
            </a:r>
            <a:r>
              <a:rPr lang="en"/>
              <a:t>with overfitting and yielded the same results as SVM, overfitting was not a problem within the datasets.</a:t>
            </a:r>
            <a:endParaRPr/>
          </a:p>
          <a:p>
            <a:pPr indent="-311150" lvl="0" marL="457200" rtl="0" algn="l">
              <a:spcBef>
                <a:spcPts val="0"/>
              </a:spcBef>
              <a:spcAft>
                <a:spcPts val="0"/>
              </a:spcAft>
              <a:buSzPts val="1300"/>
              <a:buChar char="●"/>
            </a:pPr>
            <a:r>
              <a:rPr lang="en"/>
              <a:t>While bagging-SVM is more complex than normal SVM and produced the same results, using the normal SVM would be better to use in this case as it is just as effective without the added complexity brought along with bagging-SVM.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Metrics Overview</a:t>
            </a:r>
            <a:endParaRPr/>
          </a:p>
        </p:txBody>
      </p:sp>
      <p:sp>
        <p:nvSpPr>
          <p:cNvPr id="160" name="Google Shape;160;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F1-micro: calculates the F1 score by considering global true positives, false negatives, and false positives; gives equal weight to each sample and each class</a:t>
            </a:r>
            <a:endParaRPr/>
          </a:p>
          <a:p>
            <a:pPr indent="-311150" lvl="0" marL="457200" rtl="0" algn="l">
              <a:spcBef>
                <a:spcPts val="0"/>
              </a:spcBef>
              <a:spcAft>
                <a:spcPts val="0"/>
              </a:spcAft>
              <a:buSzPts val="1300"/>
              <a:buChar char="●"/>
            </a:pPr>
            <a:r>
              <a:rPr lang="en"/>
              <a:t>F1-macro: calculates the F1 score independently for each class and then takes the unweighted average of those scores; gives equal weight to each class</a:t>
            </a:r>
            <a:endParaRPr/>
          </a:p>
          <a:p>
            <a:pPr indent="-311150" lvl="0" marL="457200" rtl="0" algn="l">
              <a:spcBef>
                <a:spcPts val="0"/>
              </a:spcBef>
              <a:spcAft>
                <a:spcPts val="0"/>
              </a:spcAft>
              <a:buSzPts val="1300"/>
              <a:buChar char="●"/>
            </a:pPr>
            <a:r>
              <a:rPr lang="en"/>
              <a:t>Balanced Accuracy: calculates accuracy of a classifier, taking class imbalance into account; arithmetic mean of sensitivity and specificity</a:t>
            </a:r>
            <a:endParaRPr/>
          </a:p>
          <a:p>
            <a:pPr indent="-311150" lvl="0" marL="457200" rtl="0" algn="l">
              <a:spcBef>
                <a:spcPts val="0"/>
              </a:spcBef>
              <a:spcAft>
                <a:spcPts val="0"/>
              </a:spcAft>
              <a:buSzPts val="1300"/>
              <a:buChar char="●"/>
            </a:pPr>
            <a:r>
              <a:rPr lang="en"/>
              <a:t>ROC AUC Score: measures area under the roc curve, which plots the true positive rate against the false positive rate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Diagnostic Index</a:t>
            </a:r>
            <a:endParaRPr/>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a:t>
            </a:r>
            <a:r>
              <a:rPr lang="en"/>
              <a:t>diagnostic index or d-index is a measure of classification performance combining sensitivity (true positive rate) and specificity (true negative rate)</a:t>
            </a:r>
            <a:endParaRPr/>
          </a:p>
          <a:p>
            <a:pPr indent="-311150" lvl="0" marL="457200" rtl="0" algn="l">
              <a:spcBef>
                <a:spcPts val="0"/>
              </a:spcBef>
              <a:spcAft>
                <a:spcPts val="0"/>
              </a:spcAft>
              <a:buSzPts val="1300"/>
              <a:buChar char="●"/>
            </a:pPr>
            <a:r>
              <a:rPr lang="en"/>
              <a:t>d_index is convenient for comparing ML results, and is also an effective measure to reflect the true ML status in imbalanced learning</a:t>
            </a:r>
            <a:endParaRPr/>
          </a:p>
          <a:p>
            <a:pPr indent="-311150" lvl="0" marL="457200" rtl="0" algn="l">
              <a:spcBef>
                <a:spcPts val="0"/>
              </a:spcBef>
              <a:spcAft>
                <a:spcPts val="0"/>
              </a:spcAft>
              <a:buSzPts val="1300"/>
              <a:buChar char="●"/>
            </a:pPr>
            <a:r>
              <a:rPr lang="en"/>
              <a:t>Its formula is given by d = log₂(1 + accuracy) + log₂(1 + (sensitivity + specificity)/2)</a:t>
            </a:r>
            <a:endParaRPr/>
          </a:p>
          <a:p>
            <a:pPr indent="-311150" lvl="0" marL="457200" rtl="0" algn="l">
              <a:spcBef>
                <a:spcPts val="0"/>
              </a:spcBef>
              <a:spcAft>
                <a:spcPts val="0"/>
              </a:spcAft>
              <a:buSzPts val="1300"/>
              <a:buChar char="●"/>
            </a:pPr>
            <a:r>
              <a:rPr lang="en"/>
              <a:t>The value of d-index can be anywhere between 1.33 and 2; if it reaches 1.8, then it is a good score</a:t>
            </a:r>
            <a:endParaRPr/>
          </a:p>
          <a:p>
            <a:pPr indent="-311150" lvl="0" marL="457200" rtl="0" algn="l">
              <a:spcBef>
                <a:spcPts val="0"/>
              </a:spcBef>
              <a:spcAft>
                <a:spcPts val="0"/>
              </a:spcAft>
              <a:buSzPts val="1300"/>
              <a:buChar char="●"/>
            </a:pPr>
            <a:r>
              <a:rPr lang="en"/>
              <a:t>A d-index less than 1.8 generally means “chance level” classification</a:t>
            </a:r>
            <a:endParaRPr/>
          </a:p>
          <a:p>
            <a:pPr indent="-311150" lvl="0" marL="457200" rtl="0" algn="l">
              <a:spcBef>
                <a:spcPts val="0"/>
              </a:spcBef>
              <a:spcAft>
                <a:spcPts val="0"/>
              </a:spcAft>
              <a:buSzPts val="1300"/>
              <a:buChar char="●"/>
            </a:pPr>
            <a:r>
              <a:rPr lang="en"/>
              <a:t>A d-index can sometimes be less than 1 in special cases; this means that classification is very poor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Kernels</a:t>
            </a:r>
            <a:endParaRPr/>
          </a:p>
        </p:txBody>
      </p:sp>
      <p:sp>
        <p:nvSpPr>
          <p:cNvPr id="172" name="Google Shape;172;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Kernels in SVM map two classes of data points in a lower dimensional feature space onto a high-dimensional space so that the two sets of data points can be separated using a hyperplane</a:t>
            </a:r>
            <a:endParaRPr/>
          </a:p>
          <a:p>
            <a:pPr indent="-311150" lvl="0" marL="457200" rtl="0" algn="l">
              <a:spcBef>
                <a:spcPts val="0"/>
              </a:spcBef>
              <a:spcAft>
                <a:spcPts val="0"/>
              </a:spcAft>
              <a:buSzPts val="1300"/>
              <a:buChar char="●"/>
            </a:pPr>
            <a:r>
              <a:rPr lang="en"/>
              <a:t>The four </a:t>
            </a:r>
            <a:r>
              <a:rPr lang="en"/>
              <a:t>general</a:t>
            </a:r>
            <a:r>
              <a:rPr lang="en"/>
              <a:t> kernel functions are:</a:t>
            </a:r>
            <a:endParaRPr/>
          </a:p>
          <a:p>
            <a:pPr indent="-298450" lvl="1" marL="914400" rtl="0" algn="l">
              <a:spcBef>
                <a:spcPts val="0"/>
              </a:spcBef>
              <a:spcAft>
                <a:spcPts val="0"/>
              </a:spcAft>
              <a:buSzPts val="1100"/>
              <a:buChar char="○"/>
            </a:pPr>
            <a:r>
              <a:rPr lang="en"/>
              <a:t>Linear: creates a straight line decision boundary to separate classes; default kernel, best to use when data is linear</a:t>
            </a:r>
            <a:endParaRPr/>
          </a:p>
          <a:p>
            <a:pPr indent="-298450" lvl="1" marL="914400" rtl="0" algn="l">
              <a:spcBef>
                <a:spcPts val="0"/>
              </a:spcBef>
              <a:spcAft>
                <a:spcPts val="0"/>
              </a:spcAft>
              <a:buSzPts val="1100"/>
              <a:buChar char="○"/>
            </a:pPr>
            <a:r>
              <a:rPr lang="en"/>
              <a:t>RBF: places a radial basis function centered at each point, then perform linear manipulations to map points to higher-dimensional spaces that are easier to separate</a:t>
            </a:r>
            <a:endParaRPr/>
          </a:p>
          <a:p>
            <a:pPr indent="-298450" lvl="1" marL="914400" rtl="0" algn="l">
              <a:spcBef>
                <a:spcPts val="0"/>
              </a:spcBef>
              <a:spcAft>
                <a:spcPts val="0"/>
              </a:spcAft>
              <a:buSzPts val="1100"/>
              <a:buChar char="○"/>
            </a:pPr>
            <a:r>
              <a:rPr lang="en"/>
              <a:t>Poly: represents the similarity of vectors in a feature space over polynomials of the original variables, allowing learning of non-linear models</a:t>
            </a:r>
            <a:endParaRPr/>
          </a:p>
          <a:p>
            <a:pPr indent="-298450" lvl="1" marL="914400" rtl="0" algn="l">
              <a:spcBef>
                <a:spcPts val="0"/>
              </a:spcBef>
              <a:spcAft>
                <a:spcPts val="0"/>
              </a:spcAft>
              <a:buSzPts val="1100"/>
              <a:buChar char="○"/>
            </a:pPr>
            <a:r>
              <a:rPr lang="en"/>
              <a:t>Sigmoid: controls the influence of each individual training sample on the decision boundary and is the bias term shifting the data up or down</a:t>
            </a:r>
            <a:endParaRPr/>
          </a:p>
          <a:p>
            <a:pPr indent="-311150" lvl="0" marL="457200" rtl="0" algn="l">
              <a:spcBef>
                <a:spcPts val="0"/>
              </a:spcBef>
              <a:spcAft>
                <a:spcPts val="0"/>
              </a:spcAft>
              <a:buSzPts val="1300"/>
              <a:buChar char="●"/>
            </a:pPr>
            <a:r>
              <a:rPr lang="en"/>
              <a:t>We will run an SVM using each of these kernels and observe the d-index and metrics for them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Import and Training</a:t>
            </a:r>
            <a:endParaRPr/>
          </a:p>
        </p:txBody>
      </p:sp>
      <p:sp>
        <p:nvSpPr>
          <p:cNvPr id="178" name="Google Shape;178;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import any packages we need and the iris data from sklearn</a:t>
            </a:r>
            <a:endParaRPr/>
          </a:p>
          <a:p>
            <a:pPr indent="-311150" lvl="0" marL="457200" rtl="0" algn="l">
              <a:spcBef>
                <a:spcPts val="0"/>
              </a:spcBef>
              <a:spcAft>
                <a:spcPts val="0"/>
              </a:spcAft>
              <a:buSzPts val="1300"/>
              <a:buChar char="●"/>
            </a:pPr>
            <a:r>
              <a:rPr lang="en"/>
              <a:t>We then get our data and target X and y before splitting them in training and testing data</a:t>
            </a:r>
            <a:endParaRPr/>
          </a:p>
          <a:p>
            <a:pPr indent="-311150" lvl="0" marL="457200" rtl="0" algn="l">
              <a:spcBef>
                <a:spcPts val="0"/>
              </a:spcBef>
              <a:spcAft>
                <a:spcPts val="0"/>
              </a:spcAft>
              <a:buSzPts val="1300"/>
              <a:buChar char="●"/>
            </a:pPr>
            <a:r>
              <a:rPr lang="en"/>
              <a:t>For this part of the analysis we split it into 70% training and 30% testing</a:t>
            </a:r>
            <a:endParaRPr/>
          </a:p>
          <a:p>
            <a:pPr indent="-311150" lvl="0" marL="457200" rtl="0" algn="l">
              <a:spcBef>
                <a:spcPts val="0"/>
              </a:spcBef>
              <a:spcAft>
                <a:spcPts val="0"/>
              </a:spcAft>
              <a:buSzPts val="1300"/>
              <a:buChar char="●"/>
            </a:pPr>
            <a:r>
              <a:rPr lang="en"/>
              <a:t>The training dataset will contain 105 observations and the testing will have 45</a:t>
            </a:r>
            <a:endParaRPr/>
          </a:p>
          <a:p>
            <a:pPr indent="-311150" lvl="0" marL="457200" rtl="0" algn="l">
              <a:spcBef>
                <a:spcPts val="0"/>
              </a:spcBef>
              <a:spcAft>
                <a:spcPts val="0"/>
              </a:spcAft>
              <a:buSzPts val="1300"/>
              <a:buChar char="●"/>
            </a:pPr>
            <a:r>
              <a:rPr lang="en"/>
              <a:t>We normalize our data using MaxAbsScaler</a:t>
            </a:r>
            <a:endParaRPr/>
          </a:p>
          <a:p>
            <a:pPr indent="-298450" lvl="1" marL="914400" rtl="0" algn="l">
              <a:spcBef>
                <a:spcPts val="0"/>
              </a:spcBef>
              <a:spcAft>
                <a:spcPts val="0"/>
              </a:spcAft>
              <a:buSzPts val="1100"/>
              <a:buChar char="○"/>
            </a:pPr>
            <a:r>
              <a:rPr lang="en"/>
              <a:t>We pick this method because it is the best when data is well-structured like the iris data we are working with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SVM Classifier</a:t>
            </a:r>
            <a:endParaRPr/>
          </a:p>
        </p:txBody>
      </p:sp>
      <p:sp>
        <p:nvSpPr>
          <p:cNvPr id="184" name="Google Shape;184;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For each kernel we run our SVM classifier and take their metrics and d-index</a:t>
            </a:r>
            <a:endParaRPr/>
          </a:p>
          <a:p>
            <a:pPr indent="-311150" lvl="0" marL="457200" rtl="0" algn="l">
              <a:spcBef>
                <a:spcPts val="0"/>
              </a:spcBef>
              <a:spcAft>
                <a:spcPts val="0"/>
              </a:spcAft>
              <a:buSzPts val="1300"/>
              <a:buChar char="●"/>
            </a:pPr>
            <a:r>
              <a:rPr lang="en"/>
              <a:t>To get our d-index, we need to know the accuracy, sensitivity, and specificity of our model so we calculate those as </a:t>
            </a:r>
            <a:r>
              <a:rPr lang="en"/>
              <a:t>well</a:t>
            </a:r>
            <a:endParaRPr/>
          </a:p>
          <a:p>
            <a:pPr indent="-311150" lvl="0" marL="457200" rtl="0" algn="l">
              <a:spcBef>
                <a:spcPts val="0"/>
              </a:spcBef>
              <a:spcAft>
                <a:spcPts val="0"/>
              </a:spcAft>
              <a:buSzPts val="1300"/>
              <a:buChar char="●"/>
            </a:pPr>
            <a:r>
              <a:rPr lang="en"/>
              <a:t>We print out a visualization of the confusion matrix, which predicts the variety (setosa, versicolor or virginica) of an iris flower for the test data which contains 45 observations</a:t>
            </a:r>
            <a:endParaRPr/>
          </a:p>
          <a:p>
            <a:pPr indent="-311150" lvl="0" marL="457200" rtl="0" algn="l">
              <a:spcBef>
                <a:spcPts val="0"/>
              </a:spcBef>
              <a:spcAft>
                <a:spcPts val="0"/>
              </a:spcAft>
              <a:buSzPts val="1300"/>
              <a:buChar char="●"/>
            </a:pPr>
            <a:r>
              <a:rPr lang="en"/>
              <a:t>We create a long for-loop that does all of this for each kernel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